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69"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10/20/2019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10/20/2019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D929-F03B-46C8-BD12-4267A257579D}"/>
              </a:ext>
            </a:extLst>
          </p:cNvPr>
          <p:cNvSpPr>
            <a:spLocks noGrp="1"/>
          </p:cNvSpPr>
          <p:nvPr>
            <p:ph type="ctrTitle"/>
          </p:nvPr>
        </p:nvSpPr>
        <p:spPr/>
        <p:txBody>
          <a:bodyPr>
            <a:normAutofit fontScale="90000"/>
          </a:bodyPr>
          <a:lstStyle/>
          <a:p>
            <a:r>
              <a:rPr lang="it-IT" dirty="0"/>
              <a:t>Where in toronto should i open my restaurant?</a:t>
            </a:r>
          </a:p>
        </p:txBody>
      </p:sp>
      <p:sp>
        <p:nvSpPr>
          <p:cNvPr id="3" name="Subtitle 2">
            <a:extLst>
              <a:ext uri="{FF2B5EF4-FFF2-40B4-BE49-F238E27FC236}">
                <a16:creationId xmlns:a16="http://schemas.microsoft.com/office/drawing/2014/main" id="{B43AD5B5-552A-426D-B4A8-F55C5366B10C}"/>
              </a:ext>
            </a:extLst>
          </p:cNvPr>
          <p:cNvSpPr>
            <a:spLocks noGrp="1"/>
          </p:cNvSpPr>
          <p:nvPr>
            <p:ph type="subTitle" idx="1"/>
          </p:nvPr>
        </p:nvSpPr>
        <p:spPr/>
        <p:txBody>
          <a:bodyPr/>
          <a:lstStyle/>
          <a:p>
            <a:r>
              <a:rPr lang="it-IT" dirty="0"/>
              <a:t>Coursera capstone project</a:t>
            </a:r>
          </a:p>
          <a:p>
            <a:r>
              <a:rPr lang="it-IT" dirty="0"/>
              <a:t>Guglielmo sanchini</a:t>
            </a:r>
          </a:p>
        </p:txBody>
      </p:sp>
    </p:spTree>
    <p:extLst>
      <p:ext uri="{BB962C8B-B14F-4D97-AF65-F5344CB8AC3E}">
        <p14:creationId xmlns:p14="http://schemas.microsoft.com/office/powerpoint/2010/main" val="198001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2A50-042B-4EF9-A96D-F425BD14D42C}"/>
              </a:ext>
            </a:extLst>
          </p:cNvPr>
          <p:cNvSpPr>
            <a:spLocks noGrp="1"/>
          </p:cNvSpPr>
          <p:nvPr>
            <p:ph type="title"/>
          </p:nvPr>
        </p:nvSpPr>
        <p:spPr/>
        <p:txBody>
          <a:bodyPr/>
          <a:lstStyle/>
          <a:p>
            <a:r>
              <a:rPr lang="it-IT" dirty="0"/>
              <a:t>METHODOLOGY</a:t>
            </a:r>
          </a:p>
        </p:txBody>
      </p:sp>
      <p:sp>
        <p:nvSpPr>
          <p:cNvPr id="3" name="Content Placeholder 2">
            <a:extLst>
              <a:ext uri="{FF2B5EF4-FFF2-40B4-BE49-F238E27FC236}">
                <a16:creationId xmlns:a16="http://schemas.microsoft.com/office/drawing/2014/main" id="{22EC531F-FDDB-468E-8432-4E703F4EF83C}"/>
              </a:ext>
            </a:extLst>
          </p:cNvPr>
          <p:cNvSpPr>
            <a:spLocks noGrp="1"/>
          </p:cNvSpPr>
          <p:nvPr>
            <p:ph idx="1"/>
          </p:nvPr>
        </p:nvSpPr>
        <p:spPr/>
        <p:txBody>
          <a:bodyPr/>
          <a:lstStyle/>
          <a:p>
            <a:r>
              <a:rPr lang="en-US" dirty="0"/>
              <a:t>Then, I wanted to apply the usual K-Means algorithm to find clusters of restaurants, so I used the famous elbow method to decide the optimal number of clusters, with two different methods:</a:t>
            </a:r>
            <a:endParaRPr lang="it-IT" dirty="0"/>
          </a:p>
        </p:txBody>
      </p:sp>
      <p:pic>
        <p:nvPicPr>
          <p:cNvPr id="4" name="Picture 3">
            <a:extLst>
              <a:ext uri="{FF2B5EF4-FFF2-40B4-BE49-F238E27FC236}">
                <a16:creationId xmlns:a16="http://schemas.microsoft.com/office/drawing/2014/main" id="{C47C9296-5AB6-41B6-BC01-EF8BF90A0F9F}"/>
              </a:ext>
            </a:extLst>
          </p:cNvPr>
          <p:cNvPicPr>
            <a:picLocks noChangeAspect="1"/>
          </p:cNvPicPr>
          <p:nvPr/>
        </p:nvPicPr>
        <p:blipFill>
          <a:blip r:embed="rId2"/>
          <a:stretch>
            <a:fillRect/>
          </a:stretch>
        </p:blipFill>
        <p:spPr>
          <a:xfrm>
            <a:off x="1451579" y="3207026"/>
            <a:ext cx="4322750" cy="2846455"/>
          </a:xfrm>
          <a:prstGeom prst="rect">
            <a:avLst/>
          </a:prstGeom>
        </p:spPr>
      </p:pic>
      <p:pic>
        <p:nvPicPr>
          <p:cNvPr id="5" name="Picture 4">
            <a:extLst>
              <a:ext uri="{FF2B5EF4-FFF2-40B4-BE49-F238E27FC236}">
                <a16:creationId xmlns:a16="http://schemas.microsoft.com/office/drawing/2014/main" id="{11578BB4-8299-4EBA-B4EC-205F4DE83EB5}"/>
              </a:ext>
            </a:extLst>
          </p:cNvPr>
          <p:cNvPicPr>
            <a:picLocks noChangeAspect="1"/>
          </p:cNvPicPr>
          <p:nvPr/>
        </p:nvPicPr>
        <p:blipFill>
          <a:blip r:embed="rId3"/>
          <a:stretch>
            <a:fillRect/>
          </a:stretch>
        </p:blipFill>
        <p:spPr>
          <a:xfrm>
            <a:off x="6010962" y="3207026"/>
            <a:ext cx="4464594" cy="2846455"/>
          </a:xfrm>
          <a:prstGeom prst="rect">
            <a:avLst/>
          </a:prstGeom>
        </p:spPr>
      </p:pic>
    </p:spTree>
    <p:extLst>
      <p:ext uri="{BB962C8B-B14F-4D97-AF65-F5344CB8AC3E}">
        <p14:creationId xmlns:p14="http://schemas.microsoft.com/office/powerpoint/2010/main" val="312307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FC11-33C7-47C1-BAE0-10D69097B33D}"/>
              </a:ext>
            </a:extLst>
          </p:cNvPr>
          <p:cNvSpPr>
            <a:spLocks noGrp="1"/>
          </p:cNvSpPr>
          <p:nvPr>
            <p:ph type="title"/>
          </p:nvPr>
        </p:nvSpPr>
        <p:spPr/>
        <p:txBody>
          <a:bodyPr/>
          <a:lstStyle/>
          <a:p>
            <a:r>
              <a:rPr lang="it-IT" dirty="0"/>
              <a:t>results</a:t>
            </a:r>
          </a:p>
        </p:txBody>
      </p:sp>
      <p:sp>
        <p:nvSpPr>
          <p:cNvPr id="3" name="Content Placeholder 2">
            <a:extLst>
              <a:ext uri="{FF2B5EF4-FFF2-40B4-BE49-F238E27FC236}">
                <a16:creationId xmlns:a16="http://schemas.microsoft.com/office/drawing/2014/main" id="{81C01996-0CBE-4681-96BB-FFBD29C198FA}"/>
              </a:ext>
            </a:extLst>
          </p:cNvPr>
          <p:cNvSpPr>
            <a:spLocks noGrp="1"/>
          </p:cNvSpPr>
          <p:nvPr>
            <p:ph idx="1"/>
          </p:nvPr>
        </p:nvSpPr>
        <p:spPr/>
        <p:txBody>
          <a:bodyPr/>
          <a:lstStyle/>
          <a:p>
            <a:r>
              <a:rPr lang="en-US" dirty="0"/>
              <a:t>The clusters on the map look like this:</a:t>
            </a:r>
            <a:endParaRPr lang="it-IT" dirty="0"/>
          </a:p>
        </p:txBody>
      </p:sp>
      <p:pic>
        <p:nvPicPr>
          <p:cNvPr id="4" name="Picture 3">
            <a:extLst>
              <a:ext uri="{FF2B5EF4-FFF2-40B4-BE49-F238E27FC236}">
                <a16:creationId xmlns:a16="http://schemas.microsoft.com/office/drawing/2014/main" id="{78C3910C-6FD4-4E24-81B6-BA768A9EC50F}"/>
              </a:ext>
            </a:extLst>
          </p:cNvPr>
          <p:cNvPicPr>
            <a:picLocks noChangeAspect="1"/>
          </p:cNvPicPr>
          <p:nvPr/>
        </p:nvPicPr>
        <p:blipFill>
          <a:blip r:embed="rId2"/>
          <a:stretch>
            <a:fillRect/>
          </a:stretch>
        </p:blipFill>
        <p:spPr>
          <a:xfrm>
            <a:off x="5791201" y="2046248"/>
            <a:ext cx="5107517" cy="3389580"/>
          </a:xfrm>
          <a:prstGeom prst="rect">
            <a:avLst/>
          </a:prstGeom>
        </p:spPr>
      </p:pic>
    </p:spTree>
    <p:extLst>
      <p:ext uri="{BB962C8B-B14F-4D97-AF65-F5344CB8AC3E}">
        <p14:creationId xmlns:p14="http://schemas.microsoft.com/office/powerpoint/2010/main" val="3728070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445F-3FAE-4B92-B238-8B9F95132973}"/>
              </a:ext>
            </a:extLst>
          </p:cNvPr>
          <p:cNvSpPr>
            <a:spLocks noGrp="1"/>
          </p:cNvSpPr>
          <p:nvPr>
            <p:ph type="title"/>
          </p:nvPr>
        </p:nvSpPr>
        <p:spPr/>
        <p:txBody>
          <a:bodyPr/>
          <a:lstStyle/>
          <a:p>
            <a:r>
              <a:rPr lang="it-IT" dirty="0"/>
              <a:t>Results:  </a:t>
            </a:r>
            <a:r>
              <a:rPr lang="it-IT" sz="2000" dirty="0"/>
              <a:t>cluster characterization</a:t>
            </a:r>
          </a:p>
        </p:txBody>
      </p:sp>
      <p:pic>
        <p:nvPicPr>
          <p:cNvPr id="4" name="Content Placeholder 3">
            <a:extLst>
              <a:ext uri="{FF2B5EF4-FFF2-40B4-BE49-F238E27FC236}">
                <a16:creationId xmlns:a16="http://schemas.microsoft.com/office/drawing/2014/main" id="{FB5D3934-488F-499A-9469-66C758678DAD}"/>
              </a:ext>
            </a:extLst>
          </p:cNvPr>
          <p:cNvPicPr>
            <a:picLocks noGrp="1" noChangeAspect="1"/>
          </p:cNvPicPr>
          <p:nvPr>
            <p:ph idx="1"/>
          </p:nvPr>
        </p:nvPicPr>
        <p:blipFill>
          <a:blip r:embed="rId2"/>
          <a:stretch>
            <a:fillRect/>
          </a:stretch>
        </p:blipFill>
        <p:spPr>
          <a:xfrm>
            <a:off x="1283486" y="1979551"/>
            <a:ext cx="6285521" cy="2066723"/>
          </a:xfrm>
          <a:prstGeom prst="rect">
            <a:avLst/>
          </a:prstGeom>
        </p:spPr>
      </p:pic>
      <p:pic>
        <p:nvPicPr>
          <p:cNvPr id="5" name="Picture 4">
            <a:extLst>
              <a:ext uri="{FF2B5EF4-FFF2-40B4-BE49-F238E27FC236}">
                <a16:creationId xmlns:a16="http://schemas.microsoft.com/office/drawing/2014/main" id="{00362877-4AEF-4614-9C31-3F49ED610187}"/>
              </a:ext>
            </a:extLst>
          </p:cNvPr>
          <p:cNvPicPr>
            <a:picLocks noChangeAspect="1"/>
          </p:cNvPicPr>
          <p:nvPr/>
        </p:nvPicPr>
        <p:blipFill>
          <a:blip r:embed="rId3"/>
          <a:stretch>
            <a:fillRect/>
          </a:stretch>
        </p:blipFill>
        <p:spPr>
          <a:xfrm>
            <a:off x="1283486" y="4172071"/>
            <a:ext cx="5169856" cy="1774090"/>
          </a:xfrm>
          <a:prstGeom prst="rect">
            <a:avLst/>
          </a:prstGeom>
        </p:spPr>
      </p:pic>
    </p:spTree>
    <p:extLst>
      <p:ext uri="{BB962C8B-B14F-4D97-AF65-F5344CB8AC3E}">
        <p14:creationId xmlns:p14="http://schemas.microsoft.com/office/powerpoint/2010/main" val="4224274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3BEB-D69D-45AA-A018-FF2146933104}"/>
              </a:ext>
            </a:extLst>
          </p:cNvPr>
          <p:cNvSpPr>
            <a:spLocks noGrp="1"/>
          </p:cNvSpPr>
          <p:nvPr>
            <p:ph type="title"/>
          </p:nvPr>
        </p:nvSpPr>
        <p:spPr/>
        <p:txBody>
          <a:bodyPr/>
          <a:lstStyle/>
          <a:p>
            <a:r>
              <a:rPr lang="it-IT" dirty="0"/>
              <a:t>Results:  </a:t>
            </a:r>
            <a:r>
              <a:rPr lang="it-IT" sz="2000" dirty="0"/>
              <a:t>cluster characterization</a:t>
            </a:r>
          </a:p>
        </p:txBody>
      </p:sp>
      <p:pic>
        <p:nvPicPr>
          <p:cNvPr id="4" name="Content Placeholder 3">
            <a:extLst>
              <a:ext uri="{FF2B5EF4-FFF2-40B4-BE49-F238E27FC236}">
                <a16:creationId xmlns:a16="http://schemas.microsoft.com/office/drawing/2014/main" id="{60DBBAE0-992C-4C60-A97F-44A3E22E149F}"/>
              </a:ext>
            </a:extLst>
          </p:cNvPr>
          <p:cNvPicPr>
            <a:picLocks noGrp="1" noChangeAspect="1"/>
          </p:cNvPicPr>
          <p:nvPr>
            <p:ph idx="1"/>
          </p:nvPr>
        </p:nvPicPr>
        <p:blipFill>
          <a:blip r:embed="rId2"/>
          <a:stretch>
            <a:fillRect/>
          </a:stretch>
        </p:blipFill>
        <p:spPr>
          <a:xfrm>
            <a:off x="1451579" y="2083257"/>
            <a:ext cx="7405742" cy="2920990"/>
          </a:xfrm>
          <a:prstGeom prst="rect">
            <a:avLst/>
          </a:prstGeom>
        </p:spPr>
      </p:pic>
    </p:spTree>
    <p:extLst>
      <p:ext uri="{BB962C8B-B14F-4D97-AF65-F5344CB8AC3E}">
        <p14:creationId xmlns:p14="http://schemas.microsoft.com/office/powerpoint/2010/main" val="12700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3BEB-D69D-45AA-A018-FF2146933104}"/>
              </a:ext>
            </a:extLst>
          </p:cNvPr>
          <p:cNvSpPr>
            <a:spLocks noGrp="1"/>
          </p:cNvSpPr>
          <p:nvPr>
            <p:ph type="title"/>
          </p:nvPr>
        </p:nvSpPr>
        <p:spPr/>
        <p:txBody>
          <a:bodyPr/>
          <a:lstStyle/>
          <a:p>
            <a:r>
              <a:rPr lang="it-IT" dirty="0"/>
              <a:t>Results:  </a:t>
            </a:r>
            <a:r>
              <a:rPr lang="it-IT" sz="2000" dirty="0"/>
              <a:t>cluster characterization</a:t>
            </a:r>
          </a:p>
        </p:txBody>
      </p:sp>
      <p:pic>
        <p:nvPicPr>
          <p:cNvPr id="5" name="Content Placeholder 4">
            <a:extLst>
              <a:ext uri="{FF2B5EF4-FFF2-40B4-BE49-F238E27FC236}">
                <a16:creationId xmlns:a16="http://schemas.microsoft.com/office/drawing/2014/main" id="{462EB165-3EA7-4E7B-8270-A7BA7FF8C5C5}"/>
              </a:ext>
            </a:extLst>
          </p:cNvPr>
          <p:cNvPicPr>
            <a:picLocks noGrp="1" noChangeAspect="1"/>
          </p:cNvPicPr>
          <p:nvPr>
            <p:ph idx="1"/>
          </p:nvPr>
        </p:nvPicPr>
        <p:blipFill>
          <a:blip r:embed="rId2"/>
          <a:stretch>
            <a:fillRect/>
          </a:stretch>
        </p:blipFill>
        <p:spPr>
          <a:xfrm>
            <a:off x="1451579" y="2274830"/>
            <a:ext cx="7289887" cy="2825097"/>
          </a:xfrm>
          <a:prstGeom prst="rect">
            <a:avLst/>
          </a:prstGeom>
        </p:spPr>
      </p:pic>
    </p:spTree>
    <p:extLst>
      <p:ext uri="{BB962C8B-B14F-4D97-AF65-F5344CB8AC3E}">
        <p14:creationId xmlns:p14="http://schemas.microsoft.com/office/powerpoint/2010/main" val="1175356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3BEB-D69D-45AA-A018-FF2146933104}"/>
              </a:ext>
            </a:extLst>
          </p:cNvPr>
          <p:cNvSpPr>
            <a:spLocks noGrp="1"/>
          </p:cNvSpPr>
          <p:nvPr>
            <p:ph type="title"/>
          </p:nvPr>
        </p:nvSpPr>
        <p:spPr/>
        <p:txBody>
          <a:bodyPr/>
          <a:lstStyle/>
          <a:p>
            <a:r>
              <a:rPr lang="it-IT" dirty="0"/>
              <a:t>Results:  </a:t>
            </a:r>
            <a:r>
              <a:rPr lang="it-IT" sz="2000" dirty="0"/>
              <a:t>cluster characterization</a:t>
            </a:r>
          </a:p>
        </p:txBody>
      </p:sp>
      <p:pic>
        <p:nvPicPr>
          <p:cNvPr id="4" name="Content Placeholder 3">
            <a:extLst>
              <a:ext uri="{FF2B5EF4-FFF2-40B4-BE49-F238E27FC236}">
                <a16:creationId xmlns:a16="http://schemas.microsoft.com/office/drawing/2014/main" id="{3060DC33-6030-49C9-BDB7-1C8EE17B56E8}"/>
              </a:ext>
            </a:extLst>
          </p:cNvPr>
          <p:cNvPicPr>
            <a:picLocks noGrp="1" noChangeAspect="1"/>
          </p:cNvPicPr>
          <p:nvPr>
            <p:ph idx="1"/>
          </p:nvPr>
        </p:nvPicPr>
        <p:blipFill>
          <a:blip r:embed="rId2"/>
          <a:stretch>
            <a:fillRect/>
          </a:stretch>
        </p:blipFill>
        <p:spPr>
          <a:xfrm>
            <a:off x="1451579" y="2173861"/>
            <a:ext cx="7865089" cy="2566914"/>
          </a:xfrm>
          <a:prstGeom prst="rect">
            <a:avLst/>
          </a:prstGeom>
        </p:spPr>
      </p:pic>
    </p:spTree>
    <p:extLst>
      <p:ext uri="{BB962C8B-B14F-4D97-AF65-F5344CB8AC3E}">
        <p14:creationId xmlns:p14="http://schemas.microsoft.com/office/powerpoint/2010/main" val="4005216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C4573-E81A-4395-92CD-6C324CF85BE9}"/>
              </a:ext>
            </a:extLst>
          </p:cNvPr>
          <p:cNvSpPr>
            <a:spLocks noGrp="1"/>
          </p:cNvSpPr>
          <p:nvPr>
            <p:ph type="title"/>
          </p:nvPr>
        </p:nvSpPr>
        <p:spPr/>
        <p:txBody>
          <a:bodyPr/>
          <a:lstStyle/>
          <a:p>
            <a:r>
              <a:rPr lang="it-IT" dirty="0"/>
              <a:t>DISCUSSION</a:t>
            </a:r>
          </a:p>
        </p:txBody>
      </p:sp>
      <p:sp>
        <p:nvSpPr>
          <p:cNvPr id="3" name="Content Placeholder 2">
            <a:extLst>
              <a:ext uri="{FF2B5EF4-FFF2-40B4-BE49-F238E27FC236}">
                <a16:creationId xmlns:a16="http://schemas.microsoft.com/office/drawing/2014/main" id="{682DDC70-A164-48FB-B458-422F9B70DBE7}"/>
              </a:ext>
            </a:extLst>
          </p:cNvPr>
          <p:cNvSpPr>
            <a:spLocks noGrp="1"/>
          </p:cNvSpPr>
          <p:nvPr>
            <p:ph idx="1"/>
          </p:nvPr>
        </p:nvSpPr>
        <p:spPr/>
        <p:txBody>
          <a:bodyPr>
            <a:normAutofit fontScale="70000" lnSpcReduction="20000"/>
          </a:bodyPr>
          <a:lstStyle/>
          <a:p>
            <a:r>
              <a:rPr lang="en-US" dirty="0"/>
              <a:t>It is clear from the map that the most numerous clusters is not characterized by the location of its restaurant, but from the fact that its members show average features. The other clusters show a more characteristic disposition on the map.</a:t>
            </a:r>
          </a:p>
          <a:p>
            <a:r>
              <a:rPr lang="en-US" dirty="0"/>
              <a:t>So, where would I open my restaurant in Toronto or where would I recommend someone to open a restaurant in Toronto?</a:t>
            </a:r>
          </a:p>
          <a:p>
            <a:r>
              <a:rPr lang="en-US" dirty="0"/>
              <a:t>Based on the analyses I conducted, here is my answer: it depends?</a:t>
            </a:r>
          </a:p>
          <a:p>
            <a:r>
              <a:rPr lang="en-US" dirty="0"/>
              <a:t>We have to be a bit more specific in order to give an appropriate answer: if someone wanted to open a restaurant which will likely produce much social engagement and with a well-off target, then he/she should open a Wine Bar, based on what Cluster1 suggests, the location in this case seems not so relevant, since we are considering a single example.</a:t>
            </a:r>
          </a:p>
          <a:p>
            <a:r>
              <a:rPr lang="en-US" dirty="0"/>
              <a:t>Instead, for a more general recommendation, I would suggest that the restaurant be opened in the western area of Toronto, for example in Dufferin or Lansdowne, where competition is not too high and there is a prevalence of restaurants belonging to the Average Cluster, so that the possibly to stand out is high.</a:t>
            </a:r>
          </a:p>
          <a:p>
            <a:pPr marL="0" indent="0">
              <a:buNone/>
            </a:pPr>
            <a:endParaRPr lang="it-IT" dirty="0"/>
          </a:p>
        </p:txBody>
      </p:sp>
    </p:spTree>
    <p:extLst>
      <p:ext uri="{BB962C8B-B14F-4D97-AF65-F5344CB8AC3E}">
        <p14:creationId xmlns:p14="http://schemas.microsoft.com/office/powerpoint/2010/main" val="354770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2610-6E8D-4CF9-84CA-19F30F5D6BB0}"/>
              </a:ext>
            </a:extLst>
          </p:cNvPr>
          <p:cNvSpPr>
            <a:spLocks noGrp="1"/>
          </p:cNvSpPr>
          <p:nvPr>
            <p:ph type="title"/>
          </p:nvPr>
        </p:nvSpPr>
        <p:spPr/>
        <p:txBody>
          <a:bodyPr/>
          <a:lstStyle/>
          <a:p>
            <a:r>
              <a:rPr lang="it-IT" dirty="0"/>
              <a:t>CONCLUSION</a:t>
            </a:r>
          </a:p>
        </p:txBody>
      </p:sp>
      <p:sp>
        <p:nvSpPr>
          <p:cNvPr id="3" name="Content Placeholder 2">
            <a:extLst>
              <a:ext uri="{FF2B5EF4-FFF2-40B4-BE49-F238E27FC236}">
                <a16:creationId xmlns:a16="http://schemas.microsoft.com/office/drawing/2014/main" id="{AAF1B771-B59A-4DC2-99E3-73F480CDB6A5}"/>
              </a:ext>
            </a:extLst>
          </p:cNvPr>
          <p:cNvSpPr>
            <a:spLocks noGrp="1"/>
          </p:cNvSpPr>
          <p:nvPr>
            <p:ph idx="1"/>
          </p:nvPr>
        </p:nvSpPr>
        <p:spPr/>
        <p:txBody>
          <a:bodyPr/>
          <a:lstStyle/>
          <a:p>
            <a:r>
              <a:rPr lang="en-US" dirty="0"/>
              <a:t>To conclude this report, I can say that the analysis gave some satisfactory results, but it obviously could have been done very differently and in a much deeper way. One could have used CPLEX of IBM to use decision optimization for example, to select the best area based on some constraints, such as the category of restaurant one wants to open, or the price range he/she intends to choose. Also, not always ratings, likes and pictures are significant for evaluating the overall situation of a restaurant.</a:t>
            </a:r>
            <a:endParaRPr lang="it-IT" dirty="0"/>
          </a:p>
          <a:p>
            <a:endParaRPr lang="it-IT" dirty="0"/>
          </a:p>
        </p:txBody>
      </p:sp>
    </p:spTree>
    <p:extLst>
      <p:ext uri="{BB962C8B-B14F-4D97-AF65-F5344CB8AC3E}">
        <p14:creationId xmlns:p14="http://schemas.microsoft.com/office/powerpoint/2010/main" val="346832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95AD-D2E2-4556-B129-2BC972293E5B}"/>
              </a:ext>
            </a:extLst>
          </p:cNvPr>
          <p:cNvSpPr>
            <a:spLocks noGrp="1"/>
          </p:cNvSpPr>
          <p:nvPr>
            <p:ph type="title"/>
          </p:nvPr>
        </p:nvSpPr>
        <p:spPr/>
        <p:txBody>
          <a:bodyPr/>
          <a:lstStyle/>
          <a:p>
            <a:r>
              <a:rPr lang="it-IT" dirty="0"/>
              <a:t>Introduction</a:t>
            </a:r>
            <a:br>
              <a:rPr lang="it-IT" dirty="0"/>
            </a:br>
            <a:endParaRPr lang="it-IT" dirty="0"/>
          </a:p>
        </p:txBody>
      </p:sp>
      <p:sp>
        <p:nvSpPr>
          <p:cNvPr id="3" name="Content Placeholder 2">
            <a:extLst>
              <a:ext uri="{FF2B5EF4-FFF2-40B4-BE49-F238E27FC236}">
                <a16:creationId xmlns:a16="http://schemas.microsoft.com/office/drawing/2014/main" id="{12C5FA53-C500-4750-8704-ABA3E7762D66}"/>
              </a:ext>
            </a:extLst>
          </p:cNvPr>
          <p:cNvSpPr>
            <a:spLocks noGrp="1"/>
          </p:cNvSpPr>
          <p:nvPr>
            <p:ph idx="1"/>
          </p:nvPr>
        </p:nvSpPr>
        <p:spPr/>
        <p:txBody>
          <a:bodyPr/>
          <a:lstStyle/>
          <a:p>
            <a:r>
              <a:rPr lang="en-US" dirty="0"/>
              <a:t>The problem I chose consists in selecting the right location where to open a restaurant in Toronto, in order to make the right choice in terms of neighborhood, type of restaurant, price range etc.</a:t>
            </a:r>
            <a:endParaRPr lang="it-IT" dirty="0"/>
          </a:p>
          <a:p>
            <a:r>
              <a:rPr lang="en-US" dirty="0"/>
              <a:t>This is interesting because it requires both location data (through the Foursquare API of course) and other kind of data to evaluate how a restaurant is doing.</a:t>
            </a:r>
            <a:endParaRPr lang="it-IT" dirty="0"/>
          </a:p>
          <a:p>
            <a:r>
              <a:rPr lang="en-US" dirty="0"/>
              <a:t>It is of extreme importance for a businessman wanting to step into the food business to find the right spot where to open a restaurant that can generate profits for a long time. 70% of restaurants close after six months, so the problem is real and pretty evident.</a:t>
            </a:r>
            <a:endParaRPr lang="it-IT" dirty="0"/>
          </a:p>
          <a:p>
            <a:pPr marL="0" indent="0">
              <a:buNone/>
            </a:pPr>
            <a:endParaRPr lang="it-IT" dirty="0"/>
          </a:p>
        </p:txBody>
      </p:sp>
    </p:spTree>
    <p:extLst>
      <p:ext uri="{BB962C8B-B14F-4D97-AF65-F5344CB8AC3E}">
        <p14:creationId xmlns:p14="http://schemas.microsoft.com/office/powerpoint/2010/main" val="4163890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4D2C-82E1-4B75-A230-E639EA915FE6}"/>
              </a:ext>
            </a:extLst>
          </p:cNvPr>
          <p:cNvSpPr>
            <a:spLocks noGrp="1"/>
          </p:cNvSpPr>
          <p:nvPr>
            <p:ph type="title"/>
          </p:nvPr>
        </p:nvSpPr>
        <p:spPr/>
        <p:txBody>
          <a:bodyPr/>
          <a:lstStyle/>
          <a:p>
            <a:r>
              <a:rPr lang="it-IT" dirty="0"/>
              <a:t>data</a:t>
            </a:r>
          </a:p>
        </p:txBody>
      </p:sp>
      <p:sp>
        <p:nvSpPr>
          <p:cNvPr id="3" name="Content Placeholder 2">
            <a:extLst>
              <a:ext uri="{FF2B5EF4-FFF2-40B4-BE49-F238E27FC236}">
                <a16:creationId xmlns:a16="http://schemas.microsoft.com/office/drawing/2014/main" id="{A6007459-33CE-4109-884C-A78C90DC6C47}"/>
              </a:ext>
            </a:extLst>
          </p:cNvPr>
          <p:cNvSpPr>
            <a:spLocks noGrp="1"/>
          </p:cNvSpPr>
          <p:nvPr>
            <p:ph idx="1"/>
          </p:nvPr>
        </p:nvSpPr>
        <p:spPr/>
        <p:txBody>
          <a:bodyPr>
            <a:normAutofit/>
          </a:bodyPr>
          <a:lstStyle/>
          <a:p>
            <a:r>
              <a:rPr lang="en-US" dirty="0"/>
              <a:t>The data I will use consists in a Wikipedia table which lists Canadian postal codes:</a:t>
            </a:r>
          </a:p>
          <a:p>
            <a:pPr marL="0" indent="0">
              <a:buNone/>
            </a:pPr>
            <a:r>
              <a:rPr lang="en-US" dirty="0"/>
              <a:t> </a:t>
            </a:r>
          </a:p>
          <a:p>
            <a:endParaRPr lang="it-IT" dirty="0"/>
          </a:p>
        </p:txBody>
      </p:sp>
      <p:pic>
        <p:nvPicPr>
          <p:cNvPr id="5" name="Picture 4">
            <a:extLst>
              <a:ext uri="{FF2B5EF4-FFF2-40B4-BE49-F238E27FC236}">
                <a16:creationId xmlns:a16="http://schemas.microsoft.com/office/drawing/2014/main" id="{FD632EF9-981E-4F65-BFDD-E5D04B158A4D}"/>
              </a:ext>
            </a:extLst>
          </p:cNvPr>
          <p:cNvPicPr>
            <a:picLocks noChangeAspect="1"/>
          </p:cNvPicPr>
          <p:nvPr/>
        </p:nvPicPr>
        <p:blipFill>
          <a:blip r:embed="rId2"/>
          <a:stretch>
            <a:fillRect/>
          </a:stretch>
        </p:blipFill>
        <p:spPr>
          <a:xfrm>
            <a:off x="1742660" y="2619167"/>
            <a:ext cx="5413513" cy="2229998"/>
          </a:xfrm>
          <a:prstGeom prst="rect">
            <a:avLst/>
          </a:prstGeom>
        </p:spPr>
      </p:pic>
    </p:spTree>
    <p:extLst>
      <p:ext uri="{BB962C8B-B14F-4D97-AF65-F5344CB8AC3E}">
        <p14:creationId xmlns:p14="http://schemas.microsoft.com/office/powerpoint/2010/main" val="3887534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185E-EFA6-4B38-A057-43DEB2C4DBA6}"/>
              </a:ext>
            </a:extLst>
          </p:cNvPr>
          <p:cNvSpPr>
            <a:spLocks noGrp="1"/>
          </p:cNvSpPr>
          <p:nvPr>
            <p:ph type="title"/>
          </p:nvPr>
        </p:nvSpPr>
        <p:spPr/>
        <p:txBody>
          <a:bodyPr/>
          <a:lstStyle/>
          <a:p>
            <a:r>
              <a:rPr lang="it-IT" dirty="0"/>
              <a:t>data</a:t>
            </a:r>
          </a:p>
        </p:txBody>
      </p:sp>
      <p:sp>
        <p:nvSpPr>
          <p:cNvPr id="3" name="Content Placeholder 2">
            <a:extLst>
              <a:ext uri="{FF2B5EF4-FFF2-40B4-BE49-F238E27FC236}">
                <a16:creationId xmlns:a16="http://schemas.microsoft.com/office/drawing/2014/main" id="{864A6149-590B-41DC-879A-D51551971142}"/>
              </a:ext>
            </a:extLst>
          </p:cNvPr>
          <p:cNvSpPr>
            <a:spLocks noGrp="1"/>
          </p:cNvSpPr>
          <p:nvPr>
            <p:ph idx="1"/>
          </p:nvPr>
        </p:nvSpPr>
        <p:spPr/>
        <p:txBody>
          <a:bodyPr/>
          <a:lstStyle/>
          <a:p>
            <a:r>
              <a:rPr lang="en-US" dirty="0"/>
              <a:t>Then I will use a csv file downloaded from the Coursera portal which provides latitudes and longitudes of Toronto neighborhoods:</a:t>
            </a:r>
            <a:endParaRPr lang="it-IT" dirty="0"/>
          </a:p>
          <a:p>
            <a:endParaRPr lang="it-IT" dirty="0"/>
          </a:p>
        </p:txBody>
      </p:sp>
      <p:pic>
        <p:nvPicPr>
          <p:cNvPr id="4" name="Picture 3">
            <a:extLst>
              <a:ext uri="{FF2B5EF4-FFF2-40B4-BE49-F238E27FC236}">
                <a16:creationId xmlns:a16="http://schemas.microsoft.com/office/drawing/2014/main" id="{D4719441-7A62-4C38-B544-12718192C7D5}"/>
              </a:ext>
            </a:extLst>
          </p:cNvPr>
          <p:cNvPicPr>
            <a:picLocks noChangeAspect="1"/>
          </p:cNvPicPr>
          <p:nvPr/>
        </p:nvPicPr>
        <p:blipFill>
          <a:blip r:embed="rId2"/>
          <a:stretch>
            <a:fillRect/>
          </a:stretch>
        </p:blipFill>
        <p:spPr>
          <a:xfrm>
            <a:off x="1720274" y="2921054"/>
            <a:ext cx="4097430" cy="2365255"/>
          </a:xfrm>
          <a:prstGeom prst="rect">
            <a:avLst/>
          </a:prstGeom>
        </p:spPr>
      </p:pic>
    </p:spTree>
    <p:extLst>
      <p:ext uri="{BB962C8B-B14F-4D97-AF65-F5344CB8AC3E}">
        <p14:creationId xmlns:p14="http://schemas.microsoft.com/office/powerpoint/2010/main" val="1105377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9CAE3-18EC-4C71-83A9-0449FFBA3185}"/>
              </a:ext>
            </a:extLst>
          </p:cNvPr>
          <p:cNvSpPr>
            <a:spLocks noGrp="1"/>
          </p:cNvSpPr>
          <p:nvPr>
            <p:ph type="title"/>
          </p:nvPr>
        </p:nvSpPr>
        <p:spPr/>
        <p:txBody>
          <a:bodyPr/>
          <a:lstStyle/>
          <a:p>
            <a:r>
              <a:rPr lang="it-IT" dirty="0"/>
              <a:t>data</a:t>
            </a:r>
          </a:p>
        </p:txBody>
      </p:sp>
      <p:sp>
        <p:nvSpPr>
          <p:cNvPr id="3" name="Content Placeholder 2">
            <a:extLst>
              <a:ext uri="{FF2B5EF4-FFF2-40B4-BE49-F238E27FC236}">
                <a16:creationId xmlns:a16="http://schemas.microsoft.com/office/drawing/2014/main" id="{0DE9E8EA-1671-45B6-BF74-16A1805FA30D}"/>
              </a:ext>
            </a:extLst>
          </p:cNvPr>
          <p:cNvSpPr>
            <a:spLocks noGrp="1"/>
          </p:cNvSpPr>
          <p:nvPr>
            <p:ph idx="1"/>
          </p:nvPr>
        </p:nvSpPr>
        <p:spPr/>
        <p:txBody>
          <a:bodyPr/>
          <a:lstStyle/>
          <a:p>
            <a:r>
              <a:rPr lang="en-US" dirty="0"/>
              <a:t>Lastly, I will use the foursquare data to find restaurants in 38 of the neighborhoods of Toronto I selected, and I will keep the information related to the names of restaurants, the count of tips, photos and likes, the rating and the address, as well as the restaurant id and category:</a:t>
            </a:r>
            <a:endParaRPr lang="it-IT" dirty="0"/>
          </a:p>
          <a:p>
            <a:endParaRPr lang="it-IT" dirty="0"/>
          </a:p>
        </p:txBody>
      </p:sp>
      <p:pic>
        <p:nvPicPr>
          <p:cNvPr id="4" name="Picture 3">
            <a:extLst>
              <a:ext uri="{FF2B5EF4-FFF2-40B4-BE49-F238E27FC236}">
                <a16:creationId xmlns:a16="http://schemas.microsoft.com/office/drawing/2014/main" id="{41E27E6D-509F-49BB-BFB6-64272FBFF42B}"/>
              </a:ext>
            </a:extLst>
          </p:cNvPr>
          <p:cNvPicPr>
            <a:picLocks noChangeAspect="1"/>
          </p:cNvPicPr>
          <p:nvPr/>
        </p:nvPicPr>
        <p:blipFill>
          <a:blip r:embed="rId2"/>
          <a:stretch>
            <a:fillRect/>
          </a:stretch>
        </p:blipFill>
        <p:spPr>
          <a:xfrm>
            <a:off x="1587206" y="3564834"/>
            <a:ext cx="7676064" cy="2223521"/>
          </a:xfrm>
          <a:prstGeom prst="rect">
            <a:avLst/>
          </a:prstGeom>
        </p:spPr>
      </p:pic>
    </p:spTree>
    <p:extLst>
      <p:ext uri="{BB962C8B-B14F-4D97-AF65-F5344CB8AC3E}">
        <p14:creationId xmlns:p14="http://schemas.microsoft.com/office/powerpoint/2010/main" val="210155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4D74C-3633-4232-BDD7-7E04E9EC00C0}"/>
              </a:ext>
            </a:extLst>
          </p:cNvPr>
          <p:cNvSpPr>
            <a:spLocks noGrp="1"/>
          </p:cNvSpPr>
          <p:nvPr>
            <p:ph type="title"/>
          </p:nvPr>
        </p:nvSpPr>
        <p:spPr/>
        <p:txBody>
          <a:bodyPr/>
          <a:lstStyle/>
          <a:p>
            <a:r>
              <a:rPr lang="it-IT" dirty="0"/>
              <a:t>methodology</a:t>
            </a:r>
          </a:p>
        </p:txBody>
      </p:sp>
      <p:sp>
        <p:nvSpPr>
          <p:cNvPr id="3" name="Content Placeholder 2">
            <a:extLst>
              <a:ext uri="{FF2B5EF4-FFF2-40B4-BE49-F238E27FC236}">
                <a16:creationId xmlns:a16="http://schemas.microsoft.com/office/drawing/2014/main" id="{5E398FD8-A759-4898-8E10-EE4866B2A956}"/>
              </a:ext>
            </a:extLst>
          </p:cNvPr>
          <p:cNvSpPr>
            <a:spLocks noGrp="1"/>
          </p:cNvSpPr>
          <p:nvPr>
            <p:ph idx="1"/>
          </p:nvPr>
        </p:nvSpPr>
        <p:spPr/>
        <p:txBody>
          <a:bodyPr/>
          <a:lstStyle/>
          <a:p>
            <a:r>
              <a:rPr lang="en-US" dirty="0"/>
              <a:t>First of all, I downloaded the data progressively, since the free account for using the Foursquare API had some strong limitations, especially with regard to the acquisition of tip count, rating and photos data.</a:t>
            </a:r>
          </a:p>
          <a:p>
            <a:r>
              <a:rPr lang="en-US" dirty="0"/>
              <a:t>Then I concatenated all the partial </a:t>
            </a:r>
            <a:r>
              <a:rPr lang="en-US" dirty="0" err="1"/>
              <a:t>dataframes</a:t>
            </a:r>
            <a:r>
              <a:rPr lang="en-US" dirty="0"/>
              <a:t> I obtained using Foursquare to create a single </a:t>
            </a:r>
            <a:r>
              <a:rPr lang="en-US" dirty="0" err="1"/>
              <a:t>dataframe</a:t>
            </a:r>
            <a:r>
              <a:rPr lang="en-US" dirty="0"/>
              <a:t> with all the data needed for the analysis.</a:t>
            </a:r>
          </a:p>
          <a:p>
            <a:r>
              <a:rPr lang="en-US" dirty="0"/>
              <a:t>I explored each column, and some relationships between them, for example, how the category of a restaurant affects the price range or the number of tips for restaurant category: the pictures are in the next slides</a:t>
            </a:r>
            <a:endParaRPr lang="it-IT" dirty="0"/>
          </a:p>
        </p:txBody>
      </p:sp>
    </p:spTree>
    <p:extLst>
      <p:ext uri="{BB962C8B-B14F-4D97-AF65-F5344CB8AC3E}">
        <p14:creationId xmlns:p14="http://schemas.microsoft.com/office/powerpoint/2010/main" val="768177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ABDEB-82B8-4285-B23F-BE460E251FCA}"/>
              </a:ext>
            </a:extLst>
          </p:cNvPr>
          <p:cNvSpPr>
            <a:spLocks noGrp="1"/>
          </p:cNvSpPr>
          <p:nvPr>
            <p:ph type="title"/>
          </p:nvPr>
        </p:nvSpPr>
        <p:spPr/>
        <p:txBody>
          <a:bodyPr/>
          <a:lstStyle/>
          <a:p>
            <a:r>
              <a:rPr lang="it-IT" dirty="0"/>
              <a:t>methodology</a:t>
            </a:r>
          </a:p>
        </p:txBody>
      </p:sp>
      <p:pic>
        <p:nvPicPr>
          <p:cNvPr id="4" name="Content Placeholder 3">
            <a:extLst>
              <a:ext uri="{FF2B5EF4-FFF2-40B4-BE49-F238E27FC236}">
                <a16:creationId xmlns:a16="http://schemas.microsoft.com/office/drawing/2014/main" id="{6A332EAE-D778-4F92-92F3-01AA1B28B6AD}"/>
              </a:ext>
            </a:extLst>
          </p:cNvPr>
          <p:cNvPicPr>
            <a:picLocks noGrp="1" noChangeAspect="1"/>
          </p:cNvPicPr>
          <p:nvPr>
            <p:ph idx="1"/>
          </p:nvPr>
        </p:nvPicPr>
        <p:blipFill>
          <a:blip r:embed="rId2"/>
          <a:stretch>
            <a:fillRect/>
          </a:stretch>
        </p:blipFill>
        <p:spPr>
          <a:xfrm>
            <a:off x="1451579" y="1989620"/>
            <a:ext cx="3143085" cy="3449638"/>
          </a:xfrm>
          <a:prstGeom prst="rect">
            <a:avLst/>
          </a:prstGeom>
        </p:spPr>
      </p:pic>
      <p:pic>
        <p:nvPicPr>
          <p:cNvPr id="5" name="Picture 4">
            <a:extLst>
              <a:ext uri="{FF2B5EF4-FFF2-40B4-BE49-F238E27FC236}">
                <a16:creationId xmlns:a16="http://schemas.microsoft.com/office/drawing/2014/main" id="{900F3B22-F853-48F4-9845-F8FBFD89DCC3}"/>
              </a:ext>
            </a:extLst>
          </p:cNvPr>
          <p:cNvPicPr>
            <a:picLocks noChangeAspect="1"/>
          </p:cNvPicPr>
          <p:nvPr/>
        </p:nvPicPr>
        <p:blipFill>
          <a:blip r:embed="rId3"/>
          <a:stretch>
            <a:fillRect/>
          </a:stretch>
        </p:blipFill>
        <p:spPr>
          <a:xfrm>
            <a:off x="5181852" y="1989620"/>
            <a:ext cx="5033314" cy="3449638"/>
          </a:xfrm>
          <a:prstGeom prst="rect">
            <a:avLst/>
          </a:prstGeom>
        </p:spPr>
      </p:pic>
    </p:spTree>
    <p:extLst>
      <p:ext uri="{BB962C8B-B14F-4D97-AF65-F5344CB8AC3E}">
        <p14:creationId xmlns:p14="http://schemas.microsoft.com/office/powerpoint/2010/main" val="3301630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C70EA-2EB1-40ED-BC59-8E40E3D75F36}"/>
              </a:ext>
            </a:extLst>
          </p:cNvPr>
          <p:cNvSpPr>
            <a:spLocks noGrp="1"/>
          </p:cNvSpPr>
          <p:nvPr>
            <p:ph type="title"/>
          </p:nvPr>
        </p:nvSpPr>
        <p:spPr/>
        <p:txBody>
          <a:bodyPr/>
          <a:lstStyle/>
          <a:p>
            <a:r>
              <a:rPr lang="it-IT" dirty="0"/>
              <a:t>METHODOLOGY</a:t>
            </a:r>
          </a:p>
        </p:txBody>
      </p:sp>
      <p:pic>
        <p:nvPicPr>
          <p:cNvPr id="4" name="Content Placeholder 3">
            <a:extLst>
              <a:ext uri="{FF2B5EF4-FFF2-40B4-BE49-F238E27FC236}">
                <a16:creationId xmlns:a16="http://schemas.microsoft.com/office/drawing/2014/main" id="{F01233F8-EDE8-4F12-BDE9-17B3E3921AE1}"/>
              </a:ext>
            </a:extLst>
          </p:cNvPr>
          <p:cNvPicPr>
            <a:picLocks noGrp="1" noChangeAspect="1"/>
          </p:cNvPicPr>
          <p:nvPr>
            <p:ph idx="1"/>
          </p:nvPr>
        </p:nvPicPr>
        <p:blipFill>
          <a:blip r:embed="rId2"/>
          <a:stretch>
            <a:fillRect/>
          </a:stretch>
        </p:blipFill>
        <p:spPr>
          <a:xfrm>
            <a:off x="1451579" y="2002873"/>
            <a:ext cx="9603275" cy="3449638"/>
          </a:xfrm>
          <a:prstGeom prst="rect">
            <a:avLst/>
          </a:prstGeom>
        </p:spPr>
      </p:pic>
    </p:spTree>
    <p:extLst>
      <p:ext uri="{BB962C8B-B14F-4D97-AF65-F5344CB8AC3E}">
        <p14:creationId xmlns:p14="http://schemas.microsoft.com/office/powerpoint/2010/main" val="2882467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1308-5DC3-4561-BD2D-A3524719A8C0}"/>
              </a:ext>
            </a:extLst>
          </p:cNvPr>
          <p:cNvSpPr>
            <a:spLocks noGrp="1"/>
          </p:cNvSpPr>
          <p:nvPr>
            <p:ph type="title"/>
          </p:nvPr>
        </p:nvSpPr>
        <p:spPr/>
        <p:txBody>
          <a:bodyPr/>
          <a:lstStyle/>
          <a:p>
            <a:r>
              <a:rPr lang="it-IT" dirty="0"/>
              <a:t>methodology</a:t>
            </a:r>
          </a:p>
        </p:txBody>
      </p:sp>
      <p:sp>
        <p:nvSpPr>
          <p:cNvPr id="3" name="Content Placeholder 2">
            <a:extLst>
              <a:ext uri="{FF2B5EF4-FFF2-40B4-BE49-F238E27FC236}">
                <a16:creationId xmlns:a16="http://schemas.microsoft.com/office/drawing/2014/main" id="{3F322EBD-DB4B-463A-AAF0-93BE293330B3}"/>
              </a:ext>
            </a:extLst>
          </p:cNvPr>
          <p:cNvSpPr>
            <a:spLocks noGrp="1"/>
          </p:cNvSpPr>
          <p:nvPr>
            <p:ph idx="1"/>
          </p:nvPr>
        </p:nvSpPr>
        <p:spPr/>
        <p:txBody>
          <a:bodyPr/>
          <a:lstStyle/>
          <a:p>
            <a:r>
              <a:rPr lang="en-US" dirty="0"/>
              <a:t>From the above pictures one can see that the majority of the restaurants analyzed had moderate prices, and that, when rating was present, it was in most of the cases above 6.</a:t>
            </a:r>
          </a:p>
          <a:p>
            <a:r>
              <a:rPr lang="en-US" dirty="0"/>
              <a:t>After this exploratory analysis, I dropped some of the columns that weren’t necessary for the analysis, and I used </a:t>
            </a:r>
            <a:r>
              <a:rPr lang="en-US" dirty="0" err="1"/>
              <a:t>sklearn’s</a:t>
            </a:r>
            <a:r>
              <a:rPr lang="en-US" dirty="0"/>
              <a:t> </a:t>
            </a:r>
            <a:r>
              <a:rPr lang="en-US" dirty="0" err="1"/>
              <a:t>LabelEncoder</a:t>
            </a:r>
            <a:r>
              <a:rPr lang="en-US" dirty="0"/>
              <a:t> to transform the columns of Price and Category into ordinal numbers.</a:t>
            </a:r>
          </a:p>
          <a:p>
            <a:endParaRPr lang="it-IT" dirty="0"/>
          </a:p>
        </p:txBody>
      </p:sp>
      <p:pic>
        <p:nvPicPr>
          <p:cNvPr id="4" name="Picture 3">
            <a:extLst>
              <a:ext uri="{FF2B5EF4-FFF2-40B4-BE49-F238E27FC236}">
                <a16:creationId xmlns:a16="http://schemas.microsoft.com/office/drawing/2014/main" id="{EBC117FE-2582-43EE-9534-1610F10B2290}"/>
              </a:ext>
            </a:extLst>
          </p:cNvPr>
          <p:cNvPicPr>
            <a:picLocks noChangeAspect="1"/>
          </p:cNvPicPr>
          <p:nvPr/>
        </p:nvPicPr>
        <p:blipFill>
          <a:blip r:embed="rId2"/>
          <a:stretch>
            <a:fillRect/>
          </a:stretch>
        </p:blipFill>
        <p:spPr>
          <a:xfrm>
            <a:off x="5692275" y="3741038"/>
            <a:ext cx="4200508" cy="2182684"/>
          </a:xfrm>
          <a:prstGeom prst="rect">
            <a:avLst/>
          </a:prstGeom>
        </p:spPr>
      </p:pic>
    </p:spTree>
    <p:extLst>
      <p:ext uri="{BB962C8B-B14F-4D97-AF65-F5344CB8AC3E}">
        <p14:creationId xmlns:p14="http://schemas.microsoft.com/office/powerpoint/2010/main" val="237464561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13</TotalTime>
  <Words>787</Words>
  <Application>Microsoft Office PowerPoint</Application>
  <PresentationFormat>Widescreen</PresentationFormat>
  <Paragraphs>39</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Gill Sans MT</vt:lpstr>
      <vt:lpstr>Gallery</vt:lpstr>
      <vt:lpstr>Where in toronto should i open my restaurant?</vt:lpstr>
      <vt:lpstr>Introduction </vt:lpstr>
      <vt:lpstr>data</vt:lpstr>
      <vt:lpstr>data</vt:lpstr>
      <vt:lpstr>data</vt:lpstr>
      <vt:lpstr>methodology</vt:lpstr>
      <vt:lpstr>methodology</vt:lpstr>
      <vt:lpstr>METHODOLOGY</vt:lpstr>
      <vt:lpstr>methodology</vt:lpstr>
      <vt:lpstr>METHODOLOGY</vt:lpstr>
      <vt:lpstr>results</vt:lpstr>
      <vt:lpstr>Results:  cluster characterization</vt:lpstr>
      <vt:lpstr>Results:  cluster characterization</vt:lpstr>
      <vt:lpstr>Results:  cluster characterization</vt:lpstr>
      <vt:lpstr>Results:  cluster characterization</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in toronto should i open my restaurant?</dc:title>
  <dc:creator>Guglielmo</dc:creator>
  <cp:lastModifiedBy>Guglielmo</cp:lastModifiedBy>
  <cp:revision>9</cp:revision>
  <dcterms:created xsi:type="dcterms:W3CDTF">2019-10-20T08:08:42Z</dcterms:created>
  <dcterms:modified xsi:type="dcterms:W3CDTF">2019-10-20T08:22:39Z</dcterms:modified>
</cp:coreProperties>
</file>